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1"/>
  </p:normalViewPr>
  <p:slideViewPr>
    <p:cSldViewPr snapToGrid="0" snapToObjects="1">
      <p:cViewPr varScale="1">
        <p:scale>
          <a:sx n="90" d="100"/>
          <a:sy n="90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4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6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5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512F4-1F8C-404A-B466-C6DE6030EF2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10F3-CDCF-AB47-B833-81909C6B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82D6D-88D2-E94A-9FDB-B4E3AED28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Gompf’s Pocket Refs™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6916D-0425-0444-9EF7-27FA5A4DC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LUNG</a:t>
            </a:r>
          </a:p>
        </p:txBody>
      </p:sp>
    </p:spTree>
    <p:extLst>
      <p:ext uri="{BB962C8B-B14F-4D97-AF65-F5344CB8AC3E}">
        <p14:creationId xmlns:p14="http://schemas.microsoft.com/office/powerpoint/2010/main" val="3841072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18D2-BF29-8045-85BE-625D29CB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EB7762-CE08-CF41-AC5B-3EA7CC3C5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2718"/>
              </p:ext>
            </p:extLst>
          </p:nvPr>
        </p:nvGraphicFramePr>
        <p:xfrm>
          <a:off x="269309" y="274638"/>
          <a:ext cx="8599117" cy="582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620">
                  <a:extLst>
                    <a:ext uri="{9D8B030D-6E8A-4147-A177-3AD203B41FA5}">
                      <a16:colId xmlns:a16="http://schemas.microsoft.com/office/drawing/2014/main" val="1837867263"/>
                    </a:ext>
                  </a:extLst>
                </a:gridCol>
                <a:gridCol w="4142497">
                  <a:extLst>
                    <a:ext uri="{9D8B030D-6E8A-4147-A177-3AD203B41FA5}">
                      <a16:colId xmlns:a16="http://schemas.microsoft.com/office/drawing/2014/main" val="2734953181"/>
                    </a:ext>
                  </a:extLst>
                </a:gridCol>
              </a:tblGrid>
              <a:tr h="5824603"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Pulmonary TB: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Prolonged cough ≥3 weeks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Hemoptysis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 pain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Drenching night sweats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appetite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Unexplained weight loss 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Extrapulmonary TB: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Hematuria (renal TB)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Headache/Confusion/Di-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plopia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(TB meningitis)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 pain (vertebral, Pott’s disease)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Hoarseness (laryngeal - HIGHLY CONTAGIOUS!!)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Night sweats, fever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Loss of appetite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Unexplained weight loss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sz="24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08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18D2-BF29-8045-85BE-625D29CB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</p:spPr>
        <p:txBody>
          <a:bodyPr/>
          <a:lstStyle/>
          <a:p>
            <a:r>
              <a:rPr lang="en-US" dirty="0"/>
              <a:t>Treating latent TB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EB7762-CE08-CF41-AC5B-3EA7CC3C5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552161"/>
              </p:ext>
            </p:extLst>
          </p:nvPr>
        </p:nvGraphicFramePr>
        <p:xfrm>
          <a:off x="216146" y="976944"/>
          <a:ext cx="8470654" cy="545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1444">
                  <a:extLst>
                    <a:ext uri="{9D8B030D-6E8A-4147-A177-3AD203B41FA5}">
                      <a16:colId xmlns:a16="http://schemas.microsoft.com/office/drawing/2014/main" val="1837867263"/>
                    </a:ext>
                  </a:extLst>
                </a:gridCol>
                <a:gridCol w="3729210">
                  <a:extLst>
                    <a:ext uri="{9D8B030D-6E8A-4147-A177-3AD203B41FA5}">
                      <a16:colId xmlns:a16="http://schemas.microsoft.com/office/drawing/2014/main" val="2734953181"/>
                    </a:ext>
                  </a:extLst>
                </a:gridCol>
              </a:tblGrid>
              <a:tr h="5451645">
                <a:tc>
                  <a:txBody>
                    <a:bodyPr/>
                    <a:lstStyle/>
                    <a:p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Rifampin 600mg/d </a:t>
                      </a:r>
                    </a:p>
                    <a:p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12 weeks (best tolerated)</a:t>
                      </a:r>
                    </a:p>
                    <a:p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INH + rifapentine x 12 weeks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(few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doses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least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tolerated):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INH 300mg/day + B6 50mg/d x 6-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months (no ethanol!)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08398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3691850-9017-8A47-9918-5DFA941DF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555" y="3284693"/>
            <a:ext cx="6154890" cy="34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2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1BCF-DA61-A749-9F61-CDD9A35C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Ground Glass Opacities in the Immunocompromised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9332-4C88-C741-B8D2-67C2ED16C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ACUTE </a:t>
            </a:r>
            <a:endParaRPr lang="en-US" dirty="0"/>
          </a:p>
          <a:p>
            <a:pPr lvl="1"/>
            <a:r>
              <a:rPr lang="en-US" dirty="0"/>
              <a:t>Pulmonary edema </a:t>
            </a:r>
          </a:p>
          <a:p>
            <a:pPr lvl="1"/>
            <a:r>
              <a:rPr lang="en-US" dirty="0"/>
              <a:t>Diffuse alveolar hemorrhage </a:t>
            </a:r>
          </a:p>
          <a:p>
            <a:pPr lvl="1"/>
            <a:r>
              <a:rPr lang="en-US" dirty="0"/>
              <a:t>PCP (if HIV+: 90%; 95% specificity) </a:t>
            </a:r>
          </a:p>
          <a:p>
            <a:pPr lvl="1"/>
            <a:r>
              <a:rPr lang="en-US" dirty="0"/>
              <a:t>– 30% cystic </a:t>
            </a:r>
          </a:p>
          <a:p>
            <a:pPr lvl="1"/>
            <a:r>
              <a:rPr lang="en-US" dirty="0"/>
              <a:t>Drug reaction (lower </a:t>
            </a:r>
          </a:p>
          <a:p>
            <a:pPr lvl="1"/>
            <a:r>
              <a:rPr lang="en-US" dirty="0"/>
              <a:t>lung zones) </a:t>
            </a:r>
          </a:p>
          <a:p>
            <a:pPr lvl="1"/>
            <a:r>
              <a:rPr lang="en-US" dirty="0"/>
              <a:t>Lymphoma </a:t>
            </a:r>
          </a:p>
          <a:p>
            <a:r>
              <a:rPr lang="en-US" b="1" dirty="0"/>
              <a:t>CHRONIC </a:t>
            </a:r>
            <a:endParaRPr lang="en-US" dirty="0"/>
          </a:p>
          <a:p>
            <a:pPr lvl="1"/>
            <a:r>
              <a:rPr lang="en-US" dirty="0"/>
              <a:t>+/- nodules/fibrosis </a:t>
            </a:r>
          </a:p>
          <a:p>
            <a:pPr lvl="1"/>
            <a:r>
              <a:rPr lang="en-US" dirty="0"/>
              <a:t>• Bronchiolitis-</a:t>
            </a:r>
            <a:r>
              <a:rPr lang="en-US" dirty="0" err="1"/>
              <a:t>assoc</a:t>
            </a:r>
            <a:r>
              <a:rPr lang="en-US" dirty="0"/>
              <a:t> Interstitial Lung Disease </a:t>
            </a:r>
          </a:p>
          <a:p>
            <a:pPr lvl="1"/>
            <a:r>
              <a:rPr lang="en-US" dirty="0"/>
              <a:t>• Cryptogenic Organizing Pneumonia (peripheral, patchy) </a:t>
            </a:r>
          </a:p>
          <a:p>
            <a:pPr lvl="1"/>
            <a:r>
              <a:rPr lang="en-US" dirty="0"/>
              <a:t>• sarcoid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9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A06D-9604-354B-8FFB-409E77BB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Nodular pneumonia in the Immunocompromised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2F56-8347-AD44-A15C-14B7B93DB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Random, sharp borders </a:t>
            </a:r>
            <a:endParaRPr lang="en-US" sz="3600" dirty="0"/>
          </a:p>
          <a:p>
            <a:pPr lvl="1"/>
            <a:r>
              <a:rPr lang="en-US" sz="3200" b="1" dirty="0"/>
              <a:t>Fungal</a:t>
            </a:r>
          </a:p>
          <a:p>
            <a:pPr lvl="1"/>
            <a:r>
              <a:rPr lang="en-US" sz="3200" dirty="0"/>
              <a:t>TB</a:t>
            </a:r>
          </a:p>
          <a:p>
            <a:pPr lvl="1"/>
            <a:r>
              <a:rPr lang="en-US" sz="3200" dirty="0"/>
              <a:t>Mets </a:t>
            </a:r>
          </a:p>
          <a:p>
            <a:r>
              <a:rPr lang="en-US" sz="3600" b="1" dirty="0"/>
              <a:t>With fibrosis/ground glass/peripheral zone </a:t>
            </a:r>
            <a:endParaRPr lang="en-US" sz="3600" dirty="0"/>
          </a:p>
          <a:p>
            <a:pPr lvl="1"/>
            <a:r>
              <a:rPr lang="en-US" sz="3200" dirty="0"/>
              <a:t>Cryptogenic organizing pneumonia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4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FE282-E29E-4C45-8B16-77F82BE2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Tree-in-bud bronchiolitis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10A33-8A04-B74E-AD7E-DB8D4CB23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TB/Non-tuberculous mycobacteria</a:t>
            </a:r>
          </a:p>
          <a:p>
            <a:r>
              <a:rPr lang="en-US" sz="4000" dirty="0"/>
              <a:t>RSV</a:t>
            </a:r>
          </a:p>
          <a:p>
            <a:r>
              <a:rPr lang="en-US" sz="4000" dirty="0"/>
              <a:t>Adenovirus</a:t>
            </a:r>
          </a:p>
          <a:p>
            <a:r>
              <a:rPr lang="en-US" sz="4000" dirty="0"/>
              <a:t>Mycoplasma</a:t>
            </a:r>
          </a:p>
          <a:p>
            <a:r>
              <a:rPr lang="en-US" sz="4000" b="1" dirty="0"/>
              <a:t>Aspergillus </a:t>
            </a:r>
            <a:r>
              <a:rPr lang="en-US" sz="4000" dirty="0"/>
              <a:t>in immunocompromised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3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B490-0BA7-EF4B-85A8-BA2CF4F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Cryptogenic Organizing Pneumonia (COP)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B9F3-3B02-3D4D-A302-E9C6D5E8C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Nonproductive </a:t>
            </a:r>
            <a:r>
              <a:rPr lang="en-US" dirty="0" err="1"/>
              <a:t>cough,DOE</a:t>
            </a:r>
            <a:r>
              <a:rPr lang="en-US" dirty="0"/>
              <a:t> </a:t>
            </a:r>
          </a:p>
          <a:p>
            <a:r>
              <a:rPr lang="en-US" dirty="0"/>
              <a:t>Flu-like illness</a:t>
            </a:r>
          </a:p>
          <a:p>
            <a:r>
              <a:rPr lang="en-US" dirty="0"/>
              <a:t>BAL foamy MØs, open </a:t>
            </a:r>
            <a:r>
              <a:rPr lang="en-US" dirty="0" err="1"/>
              <a:t>biospy</a:t>
            </a:r>
            <a:endParaRPr lang="en-US" dirty="0"/>
          </a:p>
          <a:p>
            <a:r>
              <a:rPr lang="en-US" dirty="0"/>
              <a:t>Excessive small airways granulation tissue →intraluminal plugs in alveoli/bronchioles </a:t>
            </a:r>
          </a:p>
          <a:p>
            <a:r>
              <a:rPr lang="en-US" dirty="0"/>
              <a:t>Post infectious, drug, connective tissue disease, hypersensitivity </a:t>
            </a:r>
          </a:p>
          <a:p>
            <a:r>
              <a:rPr lang="en-US" dirty="0"/>
              <a:t>Prednisone1.5mg/k/</a:t>
            </a:r>
            <a:r>
              <a:rPr lang="en-US" dirty="0" err="1"/>
              <a:t>dQD</a:t>
            </a:r>
            <a:r>
              <a:rPr lang="en-US" dirty="0"/>
              <a:t> (solumedrol125mg Q6H x 3-5 days if rapid progression) x 4-8 </a:t>
            </a:r>
            <a:r>
              <a:rPr lang="en-US" dirty="0" err="1"/>
              <a:t>wks</a:t>
            </a:r>
            <a:r>
              <a:rPr lang="en-US" dirty="0"/>
              <a:t>, taper to 0.5mg/k/d over 4-6 </a:t>
            </a:r>
            <a:r>
              <a:rPr lang="en-US" dirty="0" err="1"/>
              <a:t>wks</a:t>
            </a:r>
            <a:r>
              <a:rPr lang="en-US" dirty="0"/>
              <a:t>, then to zero over 6 </a:t>
            </a:r>
            <a:r>
              <a:rPr lang="en-US" dirty="0" err="1"/>
              <a:t>mos</a:t>
            </a:r>
            <a:r>
              <a:rPr lang="en-US" dirty="0"/>
              <a:t> if stable </a:t>
            </a:r>
          </a:p>
          <a:p>
            <a:r>
              <a:rPr lang="en-US" dirty="0"/>
              <a:t>Cyclophosphamide if no response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057D-2323-C340-B45A-0EC521D2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Diffuse alveolar hemorrhage (DAH)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CD06-CCFB-3C45-8D5B-225D376D0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Progressive SOB, hypoxia, cough, diffuse consolidation over 1-7 days </a:t>
            </a:r>
          </a:p>
          <a:p>
            <a:r>
              <a:rPr lang="en-US" sz="3400" dirty="0"/>
              <a:t>BAL fluid progressively bloodier with each lavage </a:t>
            </a:r>
          </a:p>
          <a:p>
            <a:r>
              <a:rPr lang="en-US" sz="3400" dirty="0"/>
              <a:t>HSCT: 60-d survival 16% 26% with steroids </a:t>
            </a:r>
          </a:p>
          <a:p>
            <a:r>
              <a:rPr lang="en-US" sz="3400" dirty="0"/>
              <a:t>– Methylprednisolone 500mg IV BID x 3 days, then reduce by 50% every 3 days until off </a:t>
            </a:r>
          </a:p>
          <a:p>
            <a:r>
              <a:rPr lang="en-US" sz="3400" dirty="0"/>
              <a:t>Associations: Vaping/vitamin E acetate, age&gt;40, </a:t>
            </a:r>
            <a:r>
              <a:rPr lang="en-US" sz="3400" dirty="0" err="1"/>
              <a:t>vasculitides</a:t>
            </a:r>
            <a:r>
              <a:rPr lang="en-US" sz="3400" dirty="0"/>
              <a:t>, autoimmune diseases, solid malignancies, severe mucositis, GVHD, WBC recovery post chemotherapy, renal insufficiency</a:t>
            </a:r>
          </a:p>
          <a:p>
            <a:r>
              <a:rPr lang="en-US" sz="3400" dirty="0"/>
              <a:t>Infection-associated: ARDS, flu, Hantavirus, dengue, CMV; Aspergillus/Mucor; Mycoplasma, TB, Leptospirosis, Legionella, </a:t>
            </a:r>
            <a:r>
              <a:rPr lang="en-US" sz="3400" dirty="0" err="1"/>
              <a:t>Strongyloides</a:t>
            </a:r>
            <a:r>
              <a:rPr lang="en-US" sz="3400" dirty="0"/>
              <a:t> </a:t>
            </a:r>
            <a:r>
              <a:rPr lang="en-US" sz="3400" dirty="0" err="1"/>
              <a:t>stercoralis</a:t>
            </a:r>
            <a:r>
              <a:rPr lang="en-US" sz="3400" dirty="0"/>
              <a:t> </a:t>
            </a:r>
            <a:r>
              <a:rPr lang="en-US" sz="3400" dirty="0" err="1"/>
              <a:t>hyperinfection</a:t>
            </a:r>
            <a:r>
              <a:rPr lang="en-US" sz="3400" dirty="0"/>
              <a:t>; any severe pneumonia with diffuse alveolar damage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7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F00C-E226-F043-BDE4-DA7FDA33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  <a:ea typeface="+mn-ea"/>
                <a:cs typeface="+mn-cs"/>
              </a:rPr>
              <a:t>RISK FOR FUNGI in CANCER PATIENTS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F8FC27-F3D5-9F44-9AFB-A2492D333B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712259"/>
              </p:ext>
            </p:extLst>
          </p:nvPr>
        </p:nvGraphicFramePr>
        <p:xfrm>
          <a:off x="522514" y="1600199"/>
          <a:ext cx="816428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486">
                  <a:extLst>
                    <a:ext uri="{9D8B030D-6E8A-4147-A177-3AD203B41FA5}">
                      <a16:colId xmlns:a16="http://schemas.microsoft.com/office/drawing/2014/main" val="425419396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51811793"/>
                    </a:ext>
                  </a:extLst>
                </a:gridCol>
              </a:tblGrid>
              <a:tr h="4399767">
                <a:tc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 &lt;500, &gt;5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wk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/35d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 &lt;100, &gt;3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wk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/21d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GVHDz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AlloBMT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unmatch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Ctrop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Prednis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≥80mg/d, &gt;7d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Prednis≥140mg/d, &gt;14d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HiDAC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Fludarabine? 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INTERMEDIATE 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Body Irradiation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AlloBMT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sib/match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 100-500 3-5wks </a:t>
                      </a:r>
                    </a:p>
                    <a:p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INTERMED 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 100-500 &lt;3wks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Older 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line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53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7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18D2-BF29-8045-85BE-625D29CB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sz="2400" dirty="0"/>
              <a:t>+</a:t>
            </a:r>
            <a:r>
              <a:rPr lang="en-US" sz="3600" dirty="0"/>
              <a:t>PPD</a:t>
            </a:r>
            <a:br>
              <a:rPr lang="en-US" sz="2400" dirty="0"/>
            </a:br>
            <a:r>
              <a:rPr lang="en-US" sz="2400" dirty="0"/>
              <a:t>5 units (0.1mL) tuberculin injected ID 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4E6064-E37C-A941-AB5B-7281A5FEF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37592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10978568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819703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induration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48- 72hr (NOT redness)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-earlier reaction is due to PPD additives, not TB -elderly may need 2 PPDs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weeks apart (booster phenomenon; 1st PPD may not react &amp; be false -; subsequent PPDs may falsely suggest new conversion)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5+ mm: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HIV+ or risk factors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Recent contact with TB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PPD conversion w/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Fibrotic /pleural changes on CXR Organ/Marrow transplant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immunosuppression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10+ mm: Recently from high-risk area IVDU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Resident/staff congregate living Direct patient care staff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AFB lab staff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Silicosis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DM, hematologic CA, ESRD, malnutrition, gastrectomy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15+ mm: Everyone else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95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16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18D2-BF29-8045-85BE-625D29CB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br>
              <a:rPr lang="en-US" sz="2400"/>
            </a:br>
            <a:r>
              <a:rPr lang="en-US" sz="2400"/>
              <a:t>+</a:t>
            </a:r>
            <a:r>
              <a:rPr lang="en-US" sz="3600"/>
              <a:t>PPD</a:t>
            </a:r>
            <a:br>
              <a:rPr lang="en-US" sz="2400" dirty="0"/>
            </a:br>
            <a:r>
              <a:rPr lang="en-US" sz="2400" dirty="0"/>
              <a:t>5 units (0.1mL) tuberculin injected </a:t>
            </a:r>
            <a:r>
              <a:rPr lang="en-US" sz="2400"/>
              <a:t>ID 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4E6064-E37C-A941-AB5B-7281A5FEF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951396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10978568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819703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PA/LAT CXR:</a:t>
                      </a:r>
                    </a:p>
                    <a:p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If NORMAL or shows HEALED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TB (calcified granuloma, pleural thickening, upper lobe scarring), and risk not &gt; benefit, treat as below.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[If risk of INH &gt; benefit, (e.g. liver disease) may opt for annual CXR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followup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.]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If CXR + infiltrates,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cavitations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hilar adenopathy, effusions, or nodules, AND the patient is symptomatic or immunosuppressed or HIV+ ADMIT to R/O ACTIVE TB.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Check HIV antibody.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TREATMENT:</a:t>
                      </a:r>
                    </a:p>
                    <a:p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 300mg PO QD + B6 50mg PO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QD x 9 months (12 if HIV+ or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immunosuppressed).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Alt: DOT with Rifampin 600mg PO QD x 4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if INH not tolerated -Monitor hepatic transaminases at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 and q28d;</a:t>
                      </a:r>
                      <a:b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-D/c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rx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transaminases exceed 5x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 limit of normal, or symptoms/signs of hepatitis occur at any time.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-At least q28d, assess adherence &amp; for signs/symptoms of hepatitis or active TB.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-Advise abstinence from EtOH during INH therapy. 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9566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5EF35F-7FEF-DC46-8DD4-59C5B5D84CDF}"/>
              </a:ext>
            </a:extLst>
          </p:cNvPr>
          <p:cNvSpPr txBox="1"/>
          <p:nvPr/>
        </p:nvSpPr>
        <p:spPr>
          <a:xfrm>
            <a:off x="4597052" y="613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820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</TotalTime>
  <Words>555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Theme</vt:lpstr>
      <vt:lpstr>Gompf’s Pocket Refs™</vt:lpstr>
      <vt:lpstr>Ground Glass Opacities in the Immunocompromised </vt:lpstr>
      <vt:lpstr>Nodular pneumonia in the Immunocompromised </vt:lpstr>
      <vt:lpstr>Tree-in-bud bronchiolitis  </vt:lpstr>
      <vt:lpstr>Cryptogenic Organizing Pneumonia (COP)</vt:lpstr>
      <vt:lpstr>Diffuse alveolar hemorrhage (DAH)</vt:lpstr>
      <vt:lpstr>RISK FOR FUNGI in CANCER PATIENTS </vt:lpstr>
      <vt:lpstr> +PPD 5 units (0.1mL) tuberculin injected ID  </vt:lpstr>
      <vt:lpstr> +PPD 5 units (0.1mL) tuberculin injected ID  </vt:lpstr>
      <vt:lpstr>PowerPoint Presentation</vt:lpstr>
      <vt:lpstr>Treating latent TB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Department of Veterans Affairs</cp:lastModifiedBy>
  <cp:revision>8</cp:revision>
  <dcterms:created xsi:type="dcterms:W3CDTF">2018-04-22T03:48:45Z</dcterms:created>
  <dcterms:modified xsi:type="dcterms:W3CDTF">2020-01-22T20:47:09Z</dcterms:modified>
</cp:coreProperties>
</file>